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handoutMasterIdLst>
    <p:handoutMasterId r:id="rId11"/>
  </p:handoutMasterIdLst>
  <p:sldIdLst>
    <p:sldId id="281" r:id="rId4"/>
    <p:sldId id="280" r:id="rId5"/>
    <p:sldId id="285" r:id="rId6"/>
    <p:sldId id="282" r:id="rId7"/>
    <p:sldId id="286" r:id="rId8"/>
    <p:sldId id="284" r:id="rId9"/>
  </p:sldIdLst>
  <p:sldSz cx="9144000" cy="6858000" type="screen4x3"/>
  <p:notesSz cx="6815138" cy="99441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000099"/>
    <a:srgbClr val="CCFF66"/>
    <a:srgbClr val="FFCC00"/>
    <a:srgbClr val="FF99FF"/>
    <a:srgbClr val="FFFF66"/>
    <a:srgbClr val="CCCCFF"/>
    <a:srgbClr val="FF9933"/>
    <a:srgbClr val="CC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60" d="100"/>
          <a:sy n="60" d="100"/>
        </p:scale>
        <p:origin x="-804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3969" cy="497205"/>
          </a:xfrm>
          <a:prstGeom prst="rect">
            <a:avLst/>
          </a:prstGeom>
        </p:spPr>
        <p:txBody>
          <a:bodyPr vert="horz" lIns="91904" tIns="45952" rIns="91904" bIns="45952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9579" y="1"/>
            <a:ext cx="2953969" cy="497205"/>
          </a:xfrm>
          <a:prstGeom prst="rect">
            <a:avLst/>
          </a:prstGeom>
        </p:spPr>
        <p:txBody>
          <a:bodyPr vert="horz" lIns="91904" tIns="45952" rIns="91904" bIns="45952" rtlCol="0"/>
          <a:lstStyle>
            <a:lvl1pPr algn="r">
              <a:defRPr sz="1200"/>
            </a:lvl1pPr>
          </a:lstStyle>
          <a:p>
            <a:fld id="{52094AFD-B3A1-41D6-A6DE-F5C8B4168E92}" type="datetimeFigureOut">
              <a:rPr lang="th-TH" smtClean="0"/>
              <a:t>16/07/58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5298"/>
            <a:ext cx="2953969" cy="497205"/>
          </a:xfrm>
          <a:prstGeom prst="rect">
            <a:avLst/>
          </a:prstGeom>
        </p:spPr>
        <p:txBody>
          <a:bodyPr vert="horz" lIns="91904" tIns="45952" rIns="91904" bIns="45952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9579" y="9445298"/>
            <a:ext cx="2953969" cy="497205"/>
          </a:xfrm>
          <a:prstGeom prst="rect">
            <a:avLst/>
          </a:prstGeom>
        </p:spPr>
        <p:txBody>
          <a:bodyPr vert="horz" lIns="91904" tIns="45952" rIns="91904" bIns="45952" rtlCol="0" anchor="b"/>
          <a:lstStyle>
            <a:lvl1pPr algn="r">
              <a:defRPr sz="1200"/>
            </a:lvl1pPr>
          </a:lstStyle>
          <a:p>
            <a:fld id="{7578F911-A4D1-41C1-98A9-728C8BAE5F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4310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3969" cy="498805"/>
          </a:xfrm>
          <a:prstGeom prst="rect">
            <a:avLst/>
          </a:prstGeom>
        </p:spPr>
        <p:txBody>
          <a:bodyPr vert="horz" lIns="91904" tIns="45952" rIns="91904" bIns="45952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9579" y="1"/>
            <a:ext cx="2953969" cy="498805"/>
          </a:xfrm>
          <a:prstGeom prst="rect">
            <a:avLst/>
          </a:prstGeom>
        </p:spPr>
        <p:txBody>
          <a:bodyPr vert="horz" lIns="91904" tIns="45952" rIns="91904" bIns="45952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DBDDB1B-1C89-4FA7-B00E-544733D7E98D}" type="datetimeFigureOut">
              <a:rPr lang="en-GB"/>
              <a:pPr>
                <a:defRPr/>
              </a:pPr>
              <a:t>16/07/2015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43013"/>
            <a:ext cx="4475162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4" tIns="45952" rIns="91904" bIns="45952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85001"/>
            <a:ext cx="5452747" cy="3916888"/>
          </a:xfrm>
          <a:prstGeom prst="rect">
            <a:avLst/>
          </a:prstGeom>
        </p:spPr>
        <p:txBody>
          <a:bodyPr vert="horz" lIns="91904" tIns="45952" rIns="91904" bIns="4595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297"/>
            <a:ext cx="2953969" cy="498805"/>
          </a:xfrm>
          <a:prstGeom prst="rect">
            <a:avLst/>
          </a:prstGeom>
        </p:spPr>
        <p:txBody>
          <a:bodyPr vert="horz" lIns="91904" tIns="45952" rIns="91904" bIns="45952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9579" y="9445297"/>
            <a:ext cx="2953969" cy="498805"/>
          </a:xfrm>
          <a:prstGeom prst="rect">
            <a:avLst/>
          </a:prstGeom>
        </p:spPr>
        <p:txBody>
          <a:bodyPr vert="horz" wrap="square" lIns="91904" tIns="45952" rIns="91904" bIns="459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F247C26-6F6D-4E86-8343-2E75E5174F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500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E1A75-CD96-4DB7-A126-F48D961C0DC7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6DBCF-B2B2-4412-944C-7133B367A69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8505-E67B-4FFF-9C57-5E103B8390C3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0F0F8-ECE7-43C9-99A8-8ED1BA5D69D2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05D7-0FCC-4082-8562-4C56630E0222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832D-23CB-49A4-ACF1-E41673EE398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E1A75-CD96-4DB7-A126-F48D961C0DC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6DBCF-B2B2-4412-944C-7133B367A69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72667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F362-B1DD-484B-B1DB-B61211334D5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AF024-16CC-4D90-8A45-755D39F6DC15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08943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614B-6A55-4C2C-8CC0-4F10E0A9595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69C7D-FE15-4488-8F04-6E2C20774652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9552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C965-32B3-424E-8544-2634137DB63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DDA76-DD02-4362-9FF1-E55E571F33D2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62203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01F54-63FF-4F23-842D-7FFCFCCC0A6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79BD-0218-4392-9FA7-D1DEFEFD45BB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6086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13C7F-1219-4016-8EAC-C4F98A457D9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889B9-4ED1-45E9-B379-8FFCE9494E3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86468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2B3BD-5360-421D-ABE9-9C88D3D3DC6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BE0A-6B20-4CA4-B7CE-FB7AF8C78628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87532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EB28-7DEE-4833-A166-5DFB882ACA4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E5A7-221F-4276-BB10-7BA66652E73E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0626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F362-B1DD-484B-B1DB-B61211334D55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AF024-16CC-4D90-8A45-755D39F6DC15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85290-3D4B-441F-AA65-0E7AA1B3839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55A1-5253-4F7B-BCAC-F9D01C5AC3F2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635285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8505-E67B-4FFF-9C57-5E103B8390C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0F0F8-ECE7-43C9-99A8-8ED1BA5D69D2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13781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05D7-0FCC-4082-8562-4C56630E022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832D-23CB-49A4-ACF1-E41673EE398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737208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E1A75-CD96-4DB7-A126-F48D961C0DC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6DBCF-B2B2-4412-944C-7133B367A69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592210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F362-B1DD-484B-B1DB-B61211334D5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AF024-16CC-4D90-8A45-755D39F6DC15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6456917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614B-6A55-4C2C-8CC0-4F10E0A9595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69C7D-FE15-4488-8F04-6E2C20774652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529566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C965-32B3-424E-8544-2634137DB63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DDA76-DD02-4362-9FF1-E55E571F33D2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181273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01F54-63FF-4F23-842D-7FFCFCCC0A6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79BD-0218-4392-9FA7-D1DEFEFD45BB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284850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13C7F-1219-4016-8EAC-C4F98A457D9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889B9-4ED1-45E9-B379-8FFCE9494E3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074206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2B3BD-5360-421D-ABE9-9C88D3D3DC6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BE0A-6B20-4CA4-B7CE-FB7AF8C78628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7111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614B-6A55-4C2C-8CC0-4F10E0A95956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69C7D-FE15-4488-8F04-6E2C20774652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EB28-7DEE-4833-A166-5DFB882ACA4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E5A7-221F-4276-BB10-7BA66652E73E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504731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85290-3D4B-441F-AA65-0E7AA1B3839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55A1-5253-4F7B-BCAC-F9D01C5AC3F2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5176653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8505-E67B-4FFF-9C57-5E103B8390C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0F0F8-ECE7-43C9-99A8-8ED1BA5D69D2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595728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05D7-0FCC-4082-8562-4C56630E022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832D-23CB-49A4-ACF1-E41673EE398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55327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C965-32B3-424E-8544-2634137DB633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DDA76-DD02-4362-9FF1-E55E571F33D2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01F54-63FF-4F23-842D-7FFCFCCC0A6F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79BD-0218-4392-9FA7-D1DEFEFD45BB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13C7F-1219-4016-8EAC-C4F98A457D90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889B9-4ED1-45E9-B379-8FFCE9494E3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2B3BD-5360-421D-ABE9-9C88D3D3DC6D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BE0A-6B20-4CA4-B7CE-FB7AF8C78628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EB28-7DEE-4833-A166-5DFB882ACA44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E5A7-221F-4276-BB10-7BA66652E73E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85290-3D4B-441F-AA65-0E7AA1B3839D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55A1-5253-4F7B-BCAC-F9D01C5AC3F2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7BC18D-C978-4D9D-861A-0E9816F2E254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0958424-45FE-478A-BE5A-846181F4074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7BC18D-C978-4D9D-861A-0E9816F2E2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0958424-45FE-478A-BE5A-846181F4074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5842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7BC18D-C978-4D9D-861A-0E9816F2E2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0958424-45FE-478A-BE5A-846181F4074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8139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224" y="63065"/>
            <a:ext cx="8967860" cy="1133688"/>
          </a:xfrm>
          <a:prstGeom prst="roundRect">
            <a:avLst/>
          </a:prstGeom>
          <a:solidFill>
            <a:srgbClr val="FFCC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b="1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 Forum 2015</a:t>
            </a:r>
            <a:r>
              <a:rPr lang="th-TH" sz="2800" b="1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(มหกรรมสุขภาพโรคไม่ติดต่อ</a:t>
            </a:r>
            <a:r>
              <a:rPr lang="en-US" sz="2800" b="1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2800" b="1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alt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th-TH" sz="28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บูรณา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 สานพลัง ลดเสี่ยง ลดภาวะแทรกซ้อน”</a:t>
            </a:r>
            <a:endParaRPr lang="th-TH" sz="28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5517231"/>
            <a:ext cx="9144000" cy="1320491"/>
          </a:xfrm>
          <a:solidFill>
            <a:srgbClr val="CCFF66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b"/>
          <a:lstStyle/>
          <a:p>
            <a:pPr algn="r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วันที่ 10-11 สิงหาคม 2558            </a:t>
            </a:r>
          </a:p>
          <a:p>
            <a:pPr algn="r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ณ </a:t>
            </a:r>
            <a:r>
              <a:rPr lang="th-TH" sz="18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อิมแพ็ค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เมืองทองธานี</a:t>
            </a:r>
          </a:p>
          <a:p>
            <a:pPr algn="r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โดยความร่วมมือระหว่าง กระทรวงสาธารณสุข (กรมควบคุมโรค เป็นหลัก) </a:t>
            </a:r>
          </a:p>
          <a:p>
            <a:pPr algn="r"/>
            <a:r>
              <a:rPr lang="th-TH" sz="18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สปสช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และ </a:t>
            </a: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Thai NCD Net</a:t>
            </a:r>
            <a:endParaRPr lang="th-TH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544" y="2620418"/>
            <a:ext cx="3024336" cy="2708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D:\job\nid's picture\logoกระทรวงสาธารณสุ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0593" y="1325664"/>
            <a:ext cx="1328238" cy="1284416"/>
          </a:xfrm>
          <a:prstGeom prst="rect">
            <a:avLst/>
          </a:prstGeom>
          <a:noFill/>
        </p:spPr>
      </p:pic>
      <p:pic>
        <p:nvPicPr>
          <p:cNvPr id="8" name="Picture 6" descr="http://mpics.manager.co.th/pics/Images/55800000323490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6924" y="1902452"/>
            <a:ext cx="1311239" cy="642918"/>
          </a:xfrm>
          <a:prstGeom prst="rect">
            <a:avLst/>
          </a:prstGeom>
          <a:noFill/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422" y="1868106"/>
            <a:ext cx="128585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089690"/>
              </p:ext>
            </p:extLst>
          </p:nvPr>
        </p:nvGraphicFramePr>
        <p:xfrm>
          <a:off x="18018" y="866328"/>
          <a:ext cx="9093053" cy="59470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3717"/>
                <a:gridCol w="3433076"/>
                <a:gridCol w="4976260"/>
              </a:tblGrid>
              <a:tr h="333792">
                <a:tc gridSpan="3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วันที่ 10 สิงหาคม 2558            (สถาน</a:t>
                      </a:r>
                      <a:r>
                        <a:rPr lang="th-TH" sz="1600" b="1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ที่อิมแพ็ค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เมืองทองธานี)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3792">
                <a:tc gridSpan="3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ห้องประชุมใหญ่ (แก</a:t>
                      </a:r>
                      <a:r>
                        <a:rPr lang="th-TH" sz="16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รนด์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</a:t>
                      </a:r>
                      <a:r>
                        <a:rPr lang="th-TH" sz="16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มอนด์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บอล</a:t>
                      </a:r>
                      <a:r>
                        <a:rPr lang="th-TH" sz="16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รูม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r>
                        <a:rPr lang="th-TH" sz="16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เวลา </a:t>
                      </a:r>
                      <a:r>
                        <a:rPr lang="en-US" sz="16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9.00-12.00 </a:t>
                      </a:r>
                      <a:r>
                        <a:rPr lang="th-TH" sz="16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3792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ช่วงเช้า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9.00-11.00 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11.00-12.00 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4941208">
                <a:tc v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เวลา 9.00น.-9.15น.      พิธีเปิด 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โดย ศ.นพ. รัชตะ  รัชตะนาวิน รัฐมนตรีว่าการกระทรวงสาธารณสุข </a:t>
                      </a:r>
                      <a:r>
                        <a:rPr lang="th-TH" sz="1200" b="1" kern="1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(ประธาน)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โดย นายแพทย์อำนวย  กาจีนะ รักษาการ/รองปลัดกระทรวงสาธารณสุข (กล่าวรายงาน) 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เวลา 9.15น.-9.30น.       ชมการแสดงเปิดงาน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เวลา 9.30น.-9.50น.       มอบโล่ และประกาศเกียรติคุณ</a:t>
                      </a:r>
                    </a:p>
                    <a:p>
                      <a:endParaRPr lang="th-TH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โล่รางวัลจำนวน </a:t>
                      </a:r>
                      <a:r>
                        <a:rPr lang="th-TH" sz="1200" b="1" kern="1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  โล่ กลุ่มเป้าหมาย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th-TH" sz="1200" b="1" u="sng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จังหวัดดีเด่นระดับภาค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1 จังหวัด/ภาค(4ภาค)   จำนวน 4 โล่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th-TH" sz="1200" b="1" u="sng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เขตบริการสุขภาพดีเด่น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อันดับที่1-3                    จำนวน 3 โล่</a:t>
                      </a:r>
                    </a:p>
                    <a:p>
                      <a:endParaRPr lang="th-TH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ใบประกาศเกียรติคุณ 36 ใบ กลุ่มเป้าหมาย 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อำเภอดีเด่นระดับเขต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รางวัลที่ 1(12 แห่ง)  จำนวน 12 ใบ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รางวัลที่ 2(12 แห่ง)  จำนวน 12 ใบ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รางวัลที่ 3(12 แห่ง)   จำนวน 12 ใบ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 ศ.นพ. รัชตะ  รัชตะนาวิน รัฐมนตรีว่าการกระทรวงสาธารณสุข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เวลา9.50น.-10.20น.   ปาฐกถา  “</a:t>
                      </a:r>
                      <a:r>
                        <a:rPr lang="th-TH" sz="1200" b="1" kern="12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บูรณา</a:t>
                      </a:r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 งาน</a:t>
                      </a:r>
                      <a:r>
                        <a:rPr lang="en-US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 </a:t>
                      </a:r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สานพลัง ลดเสี่ยง  ลดภาวะแทรกซ้อน” 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โดย ศ.นพ. รัชตะ  รัชตะนาวิน                   รัฐมนตรีว่าการกระทรวงสาธารณสุข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NCDs : Plan to combat. 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อภิปรายโดย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-  นพ.สุรเชษฐ์ สถิตนิรามัย รองปลัดกระทรวงสาธารณสุข 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รักษาการปลัดกระทรวง </a:t>
                      </a:r>
                      <a:r>
                        <a:rPr lang="th-TH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สธ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-</a:t>
                      </a:r>
                      <a:r>
                        <a:rPr lang="th-TH" sz="1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นพ.ปานเทพ คณานุรักษ์ ผู้อำนวยการแผนงานสนับสนุนระบบบริการโรคเรื้อรังฯ </a:t>
                      </a:r>
                      <a:r>
                        <a:rPr lang="th-TH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สปสช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-</a:t>
                      </a:r>
                      <a:r>
                        <a:rPr lang="th-TH" sz="1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นพ.บัณฑิต ศรไพศาล ผอ.สำนักการควบคุมปัจจัยเสี่ยงหลัก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-</a:t>
                      </a:r>
                      <a:r>
                        <a:rPr lang="th-TH" sz="1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นพ.</a:t>
                      </a:r>
                      <a:r>
                        <a:rPr lang="th-TH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วิชช์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เกษมทรัพย์ แผนงานเครือข่ายควบคุมโรคไม่ติดต่อ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ผู้ดำเนินรายการ : นพ.ภานุมาศ ญาณเวทย์สกุล รองอธิบดีกรมควบคุมโรค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ชื่อเรื่อง 1"/>
          <p:cNvSpPr txBox="1">
            <a:spLocks/>
          </p:cNvSpPr>
          <p:nvPr/>
        </p:nvSpPr>
        <p:spPr bwMode="auto">
          <a:xfrm>
            <a:off x="0" y="0"/>
            <a:ext cx="9144000" cy="857232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NCD Forum 2015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(มหกรรมสุขภาพโรคไม่ติดต่อ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             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kumimoji="0" lang="th-TH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บูรณา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การ สานพลัง ลดเสี่ยง ลดภาวะแทรกซ้อน” </a:t>
            </a:r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D:\job\nid's picture\logoกระทรวงสาธารณสุ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18" y="15742"/>
            <a:ext cx="886504" cy="857256"/>
          </a:xfrm>
          <a:prstGeom prst="rect">
            <a:avLst/>
          </a:prstGeom>
          <a:noFill/>
        </p:spPr>
      </p:pic>
      <p:pic>
        <p:nvPicPr>
          <p:cNvPr id="1030" name="Picture 6" descr="http://mpics.manager.co.th/pics/Images/55800000323490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2761" y="0"/>
            <a:ext cx="1311239" cy="642918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80" y="642918"/>
            <a:ext cx="128585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803" y="0"/>
            <a:ext cx="93281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7" y="0"/>
            <a:ext cx="8842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851" y="-13247"/>
            <a:ext cx="13112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464466"/>
              </p:ext>
            </p:extLst>
          </p:nvPr>
        </p:nvGraphicFramePr>
        <p:xfrm>
          <a:off x="0" y="757390"/>
          <a:ext cx="9138944" cy="58539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4542"/>
                <a:gridCol w="1727218"/>
                <a:gridCol w="1152128"/>
                <a:gridCol w="557872"/>
                <a:gridCol w="546985"/>
                <a:gridCol w="1045874"/>
                <a:gridCol w="1137977"/>
                <a:gridCol w="1138701"/>
                <a:gridCol w="1147647"/>
              </a:tblGrid>
              <a:tr h="329055">
                <a:tc gridSpan="9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วันที่ 10 สิงหาคม 2558            (สถาน</a:t>
                      </a:r>
                      <a:r>
                        <a:rPr lang="th-TH" sz="1600" b="1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ที่อิมแพ็ค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เมืองทองธานี)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9055">
                <a:tc gridSpan="9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ห้องประชุมใหญ่ (แก</a:t>
                      </a:r>
                      <a:r>
                        <a:rPr lang="th-TH" sz="16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รนด์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</a:t>
                      </a:r>
                      <a:r>
                        <a:rPr lang="th-TH" sz="16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มอนด์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บอล</a:t>
                      </a:r>
                      <a:r>
                        <a:rPr lang="th-TH" sz="16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รูม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r>
                        <a:rPr lang="th-TH" sz="16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เวลา </a:t>
                      </a:r>
                      <a:r>
                        <a:rPr lang="en-US" sz="16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9.00-12.00 </a:t>
                      </a:r>
                      <a:r>
                        <a:rPr lang="th-TH" sz="16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9055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ช่วงเช้า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9.00-11.00 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11.00-12.00 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25618">
                <a:tc v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เวลา10.20น.-10.30น.     พิธีลงนามความร่วมมือของเครือข่ายงาน </a:t>
                      </a:r>
                      <a:r>
                        <a:rPr lang="en-US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</a:t>
                      </a:r>
                    </a:p>
                    <a:p>
                      <a:r>
                        <a:rPr lang="en-US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ประเด็น.........</a:t>
                      </a:r>
                      <a:r>
                        <a:rPr lang="th-TH" sz="1200" b="1" kern="120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กระทรวงศึกษาธิการ </a:t>
                      </a:r>
                      <a:r>
                        <a:rPr lang="th-TH" sz="1200" b="1" kern="120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กระทรวงมหาดไทย)</a:t>
                      </a:r>
                      <a:endParaRPr lang="th-TH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เวลา10.30น.-10.40น.    ให้สัมภาษณ์นักข่าว</a:t>
                      </a:r>
                    </a:p>
                    <a:p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เวลา10.40น.-11.00น.  </a:t>
                      </a:r>
                      <a:r>
                        <a:rPr lang="th-TH" sz="1200" b="1" kern="1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เยี่ยม</a:t>
                      </a:r>
                      <a:r>
                        <a:rPr lang="th-TH" sz="1200" b="1" kern="12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ชมบูธนิทรรศ</a:t>
                      </a:r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</a:t>
                      </a:r>
                    </a:p>
                    <a:p>
                      <a:endParaRPr lang="th-TH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9055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เที่ยง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Lunch Symposium </a:t>
                      </a:r>
                      <a:r>
                        <a:rPr lang="th-TH" sz="11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เรื่อง “มุมมอง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Health in all policies “ </a:t>
                      </a:r>
                      <a:r>
                        <a:rPr lang="th-TH" sz="11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จาก ศาสตราจารย์นายแพทย์เทพ  หิมะทองคำ (12.00-13.00 น.)</a:t>
                      </a:r>
                      <a:endParaRPr lang="th-TH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26863">
                <a:tc rowSpan="5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ช่วงบ่าย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ห้องประชุมใหญ่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ห้องย่อยที่ 1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ห้องย่อยที่ 2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ห้องย่อยที่ 3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ห้องย่อยที่ 4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ห้องย่อยที่ 5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ห้องย่อยที่ 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69227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13.00-14.30 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14.30-17.00 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89802">
                <a:tc v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เสวนานโยบายสาธารณะเพื่อสุขภาวะในสังคมไทย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การพัฒนาระบบบริหารจัดการและระบบบริการลดภัยโรค 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เล่าขานประสบการณ์ :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SMS </a:t>
                      </a:r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ในคลินิก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 </a:t>
                      </a:r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</a:p>
                    <a:p>
                      <a:pPr algn="ctr"/>
                      <a:endParaRPr lang="en-US" sz="12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พลังตำบลจัดการสุขภาพ ลดเสี่ยง ลดโรค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การบูร</a:t>
                      </a:r>
                      <a:r>
                        <a:rPr lang="th-TH" sz="1200" b="1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ณา</a:t>
                      </a:r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การการบริการเพื่อชะลอภาวะแทรกซ้อนที่สำคัญของผู้ป่วย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Move for Life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 Evidence base </a:t>
                      </a:r>
                      <a:r>
                        <a:rPr lang="th-TH" sz="11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สำหรับการสร้างสุขภาพเพื่อป้องกันโรค </a:t>
                      </a:r>
                      <a:r>
                        <a:rPr lang="en-US" sz="11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27">
                <a:tc vMerge="1"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14.30-17.00 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779269">
                <a:tc vMerge="1"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Capacity building Workshop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การจัดการลดความเสี่ยง/พฤติกรรมให้ได้ผล”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338" y="626516"/>
            <a:ext cx="12858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" y="6465089"/>
            <a:ext cx="91440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3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483973"/>
              </p:ext>
            </p:extLst>
          </p:nvPr>
        </p:nvGraphicFramePr>
        <p:xfrm>
          <a:off x="0" y="1180409"/>
          <a:ext cx="9143998" cy="43862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7564"/>
                <a:gridCol w="1562706"/>
                <a:gridCol w="1025586"/>
                <a:gridCol w="1296142"/>
                <a:gridCol w="1143000"/>
                <a:gridCol w="1143000"/>
                <a:gridCol w="1143000"/>
                <a:gridCol w="1143000"/>
              </a:tblGrid>
              <a:tr h="327349">
                <a:tc gridSpan="7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วันที่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สิงหาคม 2558            (สถาน</a:t>
                      </a:r>
                      <a:r>
                        <a:rPr lang="th-TH" sz="1600" b="1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ที่อิมแพ็ค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เมืองทองธานี)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4279">
                <a:tc rowSpan="3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ช่วงเช้า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ห้องประชุมใหญ่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ห้องย่อยที่ 1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ห้องย่อยที่ 2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ห้องย่อยที่ 3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ห้องย่อยที่ 4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ห้องย่อยที่ 5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ห้องย่อยที่ 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27349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9.00-10.30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10.30-12.00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324432">
                <a:tc vMerge="1"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เสวนาการขับเคลื่อนเครือข่าย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 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ภาคประชาชน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การบริหารจัดการข้อมูล ฐานข้อมูลและ 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 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ของข้อมูล</a:t>
                      </a:r>
                      <a:endParaRPr lang="en-US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นานาทัศนะ :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Update Self Management Support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ลดอาหารร้ายทำลายสุขภาพ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หมอครอบครัวพลังขับเคลื่อน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ขับเคลื่อนสังคมนมแม่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"Secondary prevention for NCDs : Update in 2015-2016"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88">
                <a:tc gridSpan="8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รับประทานอาหารกลางวัน </a:t>
                      </a: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12.00 – 13.00 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ช่วงบ่าย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ห้องประชุมแก</a:t>
                      </a:r>
                      <a:r>
                        <a:rPr lang="th-TH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รนด์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</a:t>
                      </a:r>
                      <a:r>
                        <a:rPr lang="th-TH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มอนด์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บอล</a:t>
                      </a:r>
                      <a:r>
                        <a:rPr lang="th-TH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รูม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เลา</a:t>
                      </a:r>
                      <a:r>
                        <a:rPr lang="th-TH" sz="1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1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13.00 – 14.00 </a:t>
                      </a:r>
                      <a:r>
                        <a:rPr lang="th-TH" sz="1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  <a:endParaRPr lang="th-TH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432">
                <a:tc vMerge="1"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“การจัดการระบบ 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อย่างเข้มแข็ง”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และพิธีปิด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ชื่อเรื่อง 1"/>
          <p:cNvSpPr txBox="1">
            <a:spLocks/>
          </p:cNvSpPr>
          <p:nvPr/>
        </p:nvSpPr>
        <p:spPr bwMode="auto">
          <a:xfrm>
            <a:off x="0" y="0"/>
            <a:ext cx="9144000" cy="1142984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lang="fr-FR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 Forum 2015</a:t>
            </a: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(มหกรรมสุขภาพโรคไม่ติดต่อ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</a:t>
            </a:r>
            <a:r>
              <a:rPr lang="en-US" altLang="en-US" sz="20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altLang="en-US" sz="20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th-TH" sz="20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บูรณา</a:t>
            </a:r>
            <a:r>
              <a:rPr lang="th-TH" sz="20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 สานพลัง ลดเสี่ยง ลดภาวะแทรกซ้อน” </a:t>
            </a:r>
            <a:endParaRPr lang="th-TH" sz="2000" dirty="0">
              <a:solidFill>
                <a:srgbClr val="000099"/>
              </a:solidFill>
            </a:endParaRPr>
          </a:p>
        </p:txBody>
      </p:sp>
      <p:pic>
        <p:nvPicPr>
          <p:cNvPr id="1026" name="Picture 2" descr="D:\job\nid's picture\logoกระทรวงสาธารณสุ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17" y="15742"/>
            <a:ext cx="1165701" cy="1127242"/>
          </a:xfrm>
          <a:prstGeom prst="rect">
            <a:avLst/>
          </a:prstGeom>
          <a:noFill/>
        </p:spPr>
      </p:pic>
      <p:pic>
        <p:nvPicPr>
          <p:cNvPr id="1030" name="Picture 6" descr="http://mpics.manager.co.th/pics/Images/55800000323490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2761" y="0"/>
            <a:ext cx="1311239" cy="642918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80" y="642918"/>
            <a:ext cx="128585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61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3888432"/>
          </a:xfrm>
        </p:spPr>
        <p:txBody>
          <a:bodyPr/>
          <a:lstStyle/>
          <a:p>
            <a:pPr marL="0" indent="0">
              <a:buNone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  เพื่อ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นำเสนอนโยบายและประเด็นการขับเคลื่อนเรื่องโรคไม่ติดต่อที่สำคัญ </a:t>
            </a:r>
          </a:p>
          <a:p>
            <a:pPr marL="457200" indent="-457200">
              <a:buAutoNum type="arabicPeriod" startAt="2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เป็นเวทีแลกเปลี่ยนเรียนรู้ระหว่างกลุ่มบุคลากรในการดำเนินงาน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</a:t>
            </a:r>
          </a:p>
          <a:p>
            <a:pPr marL="0" indent="0">
              <a:buNone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โรค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ไม่ติดต่อด้านต่างๆ </a:t>
            </a:r>
          </a:p>
          <a:p>
            <a:pPr marL="0" indent="0">
              <a:buNone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  เพื่อ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เผยแพร่บทเรียน/รูปแบบการดำเนินงานที่ทำเป็นเลิศให้เป็น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แบบอย่าง  </a:t>
            </a:r>
          </a:p>
          <a:p>
            <a:pPr marL="0" indent="0">
              <a:buNone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ใน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ระดับเขต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บริการ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สุขภาพ/ภูมิภาค </a:t>
            </a:r>
          </a:p>
          <a:p>
            <a:pPr marL="0" indent="0">
              <a:buNone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   เพื่อ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เสริมความรู้วิชาการที่ทันสมัยในด้านโรคไม่ติดต่อ</a:t>
            </a:r>
          </a:p>
          <a:p>
            <a:pPr marL="0" indent="0">
              <a:buNone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   เพื่อ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สร้างเครือข่ายการขับเคลื่อนการป้องกันควบคุมโรคไม่ติดต่อ 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0" y="158475"/>
            <a:ext cx="9144000" cy="78496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42900" indent="-342900" algn="ctr" eaLnBrk="1" hangingPunct="1">
              <a:lnSpc>
                <a:spcPct val="200000"/>
              </a:lnSpc>
              <a:spcBef>
                <a:spcPct val="20000"/>
              </a:spcBef>
              <a:defRPr/>
            </a:pPr>
            <a:r>
              <a:rPr lang="th-TH" altLang="en-US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วัตถุประสงค์</a:t>
            </a:r>
          </a:p>
        </p:txBody>
      </p:sp>
    </p:spTree>
    <p:extLst>
      <p:ext uri="{BB962C8B-B14F-4D97-AF65-F5344CB8AC3E}">
        <p14:creationId xmlns:p14="http://schemas.microsoft.com/office/powerpoint/2010/main" val="7348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ติดต่อสอบถาม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180340" algn="thaiDi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th-TH" sz="2400" b="1" spc="-60" dirty="0">
                <a:latin typeface="Tahoma" pitchFamily="34" charset="0"/>
                <a:ea typeface="Tahoma" pitchFamily="34" charset="0"/>
                <a:cs typeface="Tahoma" pitchFamily="34" charset="0"/>
              </a:rPr>
              <a:t>สำหรับรายละเอียดในการจัดงานและการลงทะเบียน</a:t>
            </a:r>
            <a:r>
              <a:rPr lang="th-TH" sz="2400" b="1" spc="-6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ออนไลน์ผ่าน</a:t>
            </a:r>
            <a:r>
              <a:rPr lang="th-TH" sz="2400" b="1" spc="-60" dirty="0">
                <a:latin typeface="Tahoma" pitchFamily="34" charset="0"/>
                <a:ea typeface="Tahoma" pitchFamily="34" charset="0"/>
                <a:cs typeface="Tahoma" pitchFamily="34" charset="0"/>
              </a:rPr>
              <a:t>เว็บไซด์ของสำนักโรค</a:t>
            </a:r>
            <a:r>
              <a:rPr lang="th-TH" sz="2400" b="1" spc="-6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ไม่ติดต่อ</a:t>
            </a:r>
            <a:r>
              <a:rPr lang="en-US" sz="2400" b="1" spc="-6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&gt;&gt;</a:t>
            </a:r>
            <a:r>
              <a:rPr lang="en-US" sz="2400" b="1" spc="-3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www.ThaiNcd.com</a:t>
            </a:r>
            <a:endParaRPr lang="th-TH" sz="2400" b="1" spc="-30" dirty="0" smtClean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R="180340" algn="thaiDi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th-TH" sz="2400" b="1" u="sng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หรือ</a:t>
            </a:r>
            <a:r>
              <a:rPr lang="th-TH" sz="2400" b="1" u="sng" spc="-30" dirty="0">
                <a:latin typeface="Tahoma" pitchFamily="34" charset="0"/>
                <a:ea typeface="Tahoma" pitchFamily="34" charset="0"/>
                <a:cs typeface="Tahoma" pitchFamily="34" charset="0"/>
              </a:rPr>
              <a:t>สอบถามได้ที่ </a:t>
            </a:r>
            <a:endParaRPr lang="th-TH" sz="2400" b="1" u="sng" spc="-3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180340" indent="0" algn="thaiDi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th-TH" sz="2400" b="1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กลุ่ม</a:t>
            </a:r>
            <a:r>
              <a:rPr lang="th-TH" sz="2400" b="1" spc="-30" dirty="0">
                <a:latin typeface="Tahoma" pitchFamily="34" charset="0"/>
                <a:ea typeface="Tahoma" pitchFamily="34" charset="0"/>
                <a:cs typeface="Tahoma" pitchFamily="34" charset="0"/>
              </a:rPr>
              <a:t>โรคไม่ติดต่อเรื้อรัง  </a:t>
            </a:r>
            <a:r>
              <a:rPr lang="th-TH" sz="2400" b="1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สำนัก</a:t>
            </a:r>
            <a:r>
              <a:rPr lang="th-TH" sz="2400" b="1" spc="-30" dirty="0">
                <a:latin typeface="Tahoma" pitchFamily="34" charset="0"/>
                <a:ea typeface="Tahoma" pitchFamily="34" charset="0"/>
                <a:cs typeface="Tahoma" pitchFamily="34" charset="0"/>
              </a:rPr>
              <a:t>โรคไม่</a:t>
            </a:r>
            <a:r>
              <a:rPr lang="th-TH" sz="2400" b="1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ติดต่อ</a:t>
            </a:r>
          </a:p>
          <a:p>
            <a:pPr marL="0" marR="180340" indent="0" algn="thaiDi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th-TH" sz="2400" b="1" spc="-3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sz="2400" b="1" spc="-30" dirty="0">
                <a:latin typeface="Tahoma" pitchFamily="34" charset="0"/>
                <a:ea typeface="Tahoma" pitchFamily="34" charset="0"/>
                <a:cs typeface="Tahoma" pitchFamily="34" charset="0"/>
              </a:rPr>
              <a:t>โทรศัพท์ </a:t>
            </a:r>
            <a:r>
              <a:rPr lang="en-US" sz="2400" b="1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02-5903987</a:t>
            </a:r>
          </a:p>
          <a:p>
            <a:pPr marL="0" marR="180340" indent="0" algn="thaiDi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spc="-3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2400" b="1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โทรสาร </a:t>
            </a:r>
            <a:r>
              <a:rPr lang="en-US" sz="2400" b="1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: 02-5903988</a:t>
            </a:r>
          </a:p>
          <a:p>
            <a:pPr marR="180340" algn="thaiDi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62" b="21586"/>
          <a:stretch/>
        </p:blipFill>
        <p:spPr bwMode="auto">
          <a:xfrm>
            <a:off x="5436096" y="2420888"/>
            <a:ext cx="1368152" cy="66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727" y="3933056"/>
            <a:ext cx="1735297" cy="1781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0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868</TotalTime>
  <Words>800</Words>
  <Application>Microsoft Office PowerPoint</Application>
  <PresentationFormat>นำเสนอทางหน้าจอ (4:3)</PresentationFormat>
  <Paragraphs>110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3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9" baseType="lpstr">
      <vt:lpstr>Thème Office</vt:lpstr>
      <vt:lpstr>1_Thème Office</vt:lpstr>
      <vt:lpstr>2_Thème Office</vt:lpstr>
      <vt:lpstr>NCD Forum 2015 (มหกรรมสุขภาพโรคไม่ติดต่อ)  “บูรณาการ สานพลัง ลดเสี่ยง ลดภาวะแทรกซ้อน”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ติดต่อสอบถาม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manassawee 1970</dc:creator>
  <cp:lastModifiedBy>user</cp:lastModifiedBy>
  <cp:revision>118</cp:revision>
  <cp:lastPrinted>2015-07-13T07:58:42Z</cp:lastPrinted>
  <dcterms:created xsi:type="dcterms:W3CDTF">2015-05-13T13:12:08Z</dcterms:created>
  <dcterms:modified xsi:type="dcterms:W3CDTF">2015-07-16T08:24:41Z</dcterms:modified>
</cp:coreProperties>
</file>